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3" r:id="rId5"/>
    <p:sldId id="264" r:id="rId6"/>
    <p:sldId id="262" r:id="rId7"/>
    <p:sldId id="266" r:id="rId8"/>
    <p:sldId id="273" r:id="rId9"/>
    <p:sldId id="275" r:id="rId10"/>
    <p:sldId id="274" r:id="rId11"/>
    <p:sldId id="272" r:id="rId12"/>
    <p:sldId id="271" r:id="rId13"/>
    <p:sldId id="270" r:id="rId14"/>
    <p:sldId id="269" r:id="rId15"/>
    <p:sldId id="268" r:id="rId16"/>
    <p:sldId id="267" r:id="rId17"/>
    <p:sldId id="261" r:id="rId18"/>
    <p:sldId id="260" r:id="rId19"/>
    <p:sldId id="259" r:id="rId20"/>
    <p:sldId id="258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E18B2-C05D-458B-BEDF-13778605549F}" type="datetimeFigureOut">
              <a:rPr lang="en-US" smtClean="0"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0F4E3-EEC5-4373-829A-DD0E3E3452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009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E18B2-C05D-458B-BEDF-13778605549F}" type="datetimeFigureOut">
              <a:rPr lang="en-US" smtClean="0"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0F4E3-EEC5-4373-829A-DD0E3E3452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048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E18B2-C05D-458B-BEDF-13778605549F}" type="datetimeFigureOut">
              <a:rPr lang="en-US" smtClean="0"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0F4E3-EEC5-4373-829A-DD0E3E3452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473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E18B2-C05D-458B-BEDF-13778605549F}" type="datetimeFigureOut">
              <a:rPr lang="en-US" smtClean="0"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0F4E3-EEC5-4373-829A-DD0E3E3452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767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E18B2-C05D-458B-BEDF-13778605549F}" type="datetimeFigureOut">
              <a:rPr lang="en-US" smtClean="0"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0F4E3-EEC5-4373-829A-DD0E3E3452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53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E18B2-C05D-458B-BEDF-13778605549F}" type="datetimeFigureOut">
              <a:rPr lang="en-US" smtClean="0"/>
              <a:t>10/13/2011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0F4E3-EEC5-4373-829A-DD0E3E3452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772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E18B2-C05D-458B-BEDF-13778605549F}" type="datetimeFigureOut">
              <a:rPr lang="en-US" smtClean="0"/>
              <a:t>10/13/2011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0F4E3-EEC5-4373-829A-DD0E3E3452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679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E18B2-C05D-458B-BEDF-13778605549F}" type="datetimeFigureOut">
              <a:rPr lang="en-US" smtClean="0"/>
              <a:t>10/13/2011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0F4E3-EEC5-4373-829A-DD0E3E3452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224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E18B2-C05D-458B-BEDF-13778605549F}" type="datetimeFigureOut">
              <a:rPr lang="en-US" smtClean="0"/>
              <a:t>10/13/2011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0F4E3-EEC5-4373-829A-DD0E3E3452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943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E18B2-C05D-458B-BEDF-13778605549F}" type="datetimeFigureOut">
              <a:rPr lang="en-US" smtClean="0"/>
              <a:t>10/13/2011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0F4E3-EEC5-4373-829A-DD0E3E3452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817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E18B2-C05D-458B-BEDF-13778605549F}" type="datetimeFigureOut">
              <a:rPr lang="en-US" smtClean="0"/>
              <a:t>10/13/2011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0F4E3-EEC5-4373-829A-DD0E3E3452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29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4E18B2-C05D-458B-BEDF-13778605549F}" type="datetimeFigureOut">
              <a:rPr lang="en-US" smtClean="0"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0F4E3-EEC5-4373-829A-DD0E3E3452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510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search.mywebsearch.com/mywebsearch/redirect.jhtml?qid=47cba16b16b8b1bfbe6b07758da9160d&amp;searchfor=graduated+cylinder&amp;action=pick&amp;pn=1&amp;si=101497&amp;n=77deac59&amp;ptb=18570279-9795-4084-B24C-7F9AF402E7BE&amp;ptnrS=CDxdm014YYus&amp;ss=sub&amp;st=bar&amp;cb=CD&amp;pg=AJimage&amp;ord=5&amp;pt=PI&amp;tpr=sbt&amp;redirect=mPWsrdz9heamc8iHEhldEfE%2FAtT4U61W%2Fo2Ian%2FC%2FF053TyurH6k0rrSEFy1eQ7uc7Ro7KKXT8DWz1vKm4YlZzOiOsBv9pn34BY2TzcNkw5oKIGFfbLM3GIPMBJqoPez&amp;ct=AR" TargetMode="External"/><Relationship Id="rId7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hyperlink" Target="http://search.mywebsearch.com/mywebsearch/redirect.jhtml?qid=47cba16b16b8b1bfbe6b07758da9160d&amp;searchfor=graduated+cylinder&amp;action=pick&amp;pn=1&amp;si=101497&amp;n=77deac59&amp;ptb=18570279-9795-4084-B24C-7F9AF402E7BE&amp;ptnrS=CDxdm014YYus&amp;ss=sub&amp;st=bar&amp;cb=CD&amp;pg=AJimage&amp;ord=7&amp;pt=PI&amp;tpr=sbt&amp;redirect=mPWsrdz9heamc8iHEhldESUoLZGFPAQ%2FLEhg1RkxQmmiDE4tmt1mvJfRhdrcnTKSNFVt%2FARu3EtJSEKxcqo82xCceYvYy%2F3xB65SEnabR4c%3D&amp;ct=AR" TargetMode="External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43000" y="838200"/>
            <a:ext cx="6781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Margaret buys a gold coin form the Franklin Mint that is certified to weigh 15.6 g.  When she puts it on a balance in the lab, it displays 14.1g.  What is the percent error in Margaret’s measurement?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3077745" y="3010777"/>
                <a:ext cx="2988510" cy="83644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15.6−14.1</m:t>
                              </m:r>
                            </m:e>
                          </m:d>
                        </m:num>
                        <m:den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15.6</m:t>
                          </m:r>
                        </m:den>
                      </m:f>
                      <m:r>
                        <a:rPr lang="en-US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×100=</m:t>
                      </m:r>
                      <m:r>
                        <a:rPr lang="en-US" i="1" smtClean="0">
                          <a:solidFill>
                            <a:srgbClr val="FF0000"/>
                          </a:solidFill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9.6%</m:t>
                      </m:r>
                    </m:oMath>
                  </m:oMathPara>
                </a14:m>
                <a:endParaRPr lang="en-US" dirty="0">
                  <a:solidFill>
                    <a:srgbClr val="FF0000"/>
                  </a:solidFill>
                  <a:ea typeface="Calibri"/>
                  <a:cs typeface="Times New Roman"/>
                </a:endParaRPr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7745" y="3010777"/>
                <a:ext cx="2988510" cy="83644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80521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4600" y="1447800"/>
            <a:ext cx="3502818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What is the value of 34</a:t>
            </a:r>
            <a:r>
              <a:rPr lang="en-US" baseline="30000" dirty="0"/>
              <a:t>o</a:t>
            </a:r>
            <a:r>
              <a:rPr lang="en-US" dirty="0"/>
              <a:t>C in Kelvin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r>
              <a:rPr lang="en-US" dirty="0" smtClean="0"/>
              <a:t>                 K=C+273</a:t>
            </a:r>
          </a:p>
          <a:p>
            <a:endParaRPr lang="en-US" dirty="0"/>
          </a:p>
          <a:p>
            <a:r>
              <a:rPr lang="en-US" dirty="0" smtClean="0"/>
              <a:t>                 K=34+273=</a:t>
            </a:r>
            <a:r>
              <a:rPr lang="en-US" dirty="0" smtClean="0">
                <a:solidFill>
                  <a:srgbClr val="FF0000"/>
                </a:solidFill>
              </a:rPr>
              <a:t>307K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53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33600" y="68580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dirty="0"/>
              <a:t>Multiply the following numbers and report the answers in scientific notation to the correct number of sig figs</a:t>
            </a:r>
            <a:r>
              <a:rPr lang="en-US" dirty="0" smtClean="0"/>
              <a:t>.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 (4.2x10</a:t>
            </a:r>
            <a:r>
              <a:rPr lang="en-US" baseline="30000" dirty="0"/>
              <a:t>6</a:t>
            </a:r>
            <a:r>
              <a:rPr lang="en-US" dirty="0"/>
              <a:t>)(3x10</a:t>
            </a:r>
            <a:r>
              <a:rPr lang="en-US" baseline="30000" dirty="0"/>
              <a:t>-3</a:t>
            </a:r>
            <a:r>
              <a:rPr lang="en-US" dirty="0" smtClean="0"/>
              <a:t>) = 12.6 x 10</a:t>
            </a:r>
            <a:r>
              <a:rPr lang="en-US" baseline="30000" dirty="0" smtClean="0"/>
              <a:t>9</a:t>
            </a:r>
            <a:r>
              <a:rPr lang="en-US" dirty="0" smtClean="0"/>
              <a:t>         </a:t>
            </a:r>
            <a:r>
              <a:rPr lang="en-US" dirty="0" smtClean="0">
                <a:solidFill>
                  <a:srgbClr val="FF0000"/>
                </a:solidFill>
              </a:rPr>
              <a:t>1.26 x 10</a:t>
            </a:r>
            <a:r>
              <a:rPr lang="en-US" baseline="30000" dirty="0" smtClean="0">
                <a:solidFill>
                  <a:srgbClr val="FF0000"/>
                </a:solidFill>
              </a:rPr>
              <a:t>10</a:t>
            </a:r>
            <a:endParaRPr lang="en-US" baseline="30000" dirty="0">
              <a:solidFill>
                <a:srgbClr val="FF0000"/>
              </a:solidFill>
            </a:endParaRPr>
          </a:p>
          <a:p>
            <a:r>
              <a:rPr lang="en-US" dirty="0"/>
              <a:t>  </a:t>
            </a:r>
            <a:r>
              <a:rPr lang="en-US" dirty="0" smtClean="0"/>
              <a:t>81 x 9.00= 729          </a:t>
            </a:r>
            <a:r>
              <a:rPr lang="en-US" dirty="0" smtClean="0">
                <a:solidFill>
                  <a:srgbClr val="FF0000"/>
                </a:solidFill>
              </a:rPr>
              <a:t>730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5105400" y="1981200"/>
            <a:ext cx="304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3810000" y="2209800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573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57400" y="1371600"/>
            <a:ext cx="51054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/>
              <a:t>What happens to the density of an object when volume decreases?</a:t>
            </a:r>
          </a:p>
          <a:p>
            <a:r>
              <a:rPr lang="en-US" i="1" dirty="0"/>
              <a:t> </a:t>
            </a:r>
            <a:endParaRPr lang="en-US" dirty="0"/>
          </a:p>
          <a:p>
            <a:r>
              <a:rPr lang="en-US" dirty="0"/>
              <a:t>   (such as what happens to a balloon on a cold day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                      Density Increases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06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2551837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Write the following numbers in correct scientific notation form.</a:t>
            </a:r>
          </a:p>
          <a:p>
            <a:r>
              <a:rPr lang="en-US" dirty="0"/>
              <a:t> </a:t>
            </a:r>
          </a:p>
          <a:p>
            <a:pPr lvl="0"/>
            <a:r>
              <a:rPr lang="en-US" dirty="0"/>
              <a:t> </a:t>
            </a:r>
            <a:r>
              <a:rPr lang="en-US" dirty="0" smtClean="0"/>
              <a:t>0.006420          </a:t>
            </a:r>
            <a:r>
              <a:rPr lang="en-US" dirty="0" smtClean="0">
                <a:solidFill>
                  <a:srgbClr val="FF0000"/>
                </a:solidFill>
              </a:rPr>
              <a:t>6.420x10</a:t>
            </a:r>
            <a:r>
              <a:rPr lang="en-US" baseline="30000" dirty="0" smtClean="0">
                <a:solidFill>
                  <a:srgbClr val="FF0000"/>
                </a:solidFill>
              </a:rPr>
              <a:t>-3</a:t>
            </a:r>
            <a:endParaRPr lang="en-US" baseline="30000" dirty="0">
              <a:solidFill>
                <a:srgbClr val="FF0000"/>
              </a:solidFill>
            </a:endParaRPr>
          </a:p>
          <a:p>
            <a:pPr lvl="0"/>
            <a:r>
              <a:rPr lang="en-US" dirty="0"/>
              <a:t> </a:t>
            </a:r>
            <a:r>
              <a:rPr lang="en-US" dirty="0" smtClean="0"/>
              <a:t>3050728           </a:t>
            </a:r>
            <a:r>
              <a:rPr lang="en-US" dirty="0" smtClean="0">
                <a:solidFill>
                  <a:srgbClr val="FF0000"/>
                </a:solidFill>
              </a:rPr>
              <a:t>3.050728x 10</a:t>
            </a:r>
            <a:r>
              <a:rPr lang="en-US" baseline="30000" dirty="0" smtClean="0">
                <a:solidFill>
                  <a:srgbClr val="FF0000"/>
                </a:solidFill>
              </a:rPr>
              <a:t>6</a:t>
            </a:r>
            <a:endParaRPr lang="en-US" baseline="30000" dirty="0">
              <a:solidFill>
                <a:srgbClr val="FF0000"/>
              </a:solidFill>
            </a:endParaRPr>
          </a:p>
          <a:p>
            <a:pPr lvl="0"/>
            <a:r>
              <a:rPr lang="en-US" dirty="0"/>
              <a:t> 101.28 x </a:t>
            </a:r>
            <a:r>
              <a:rPr lang="en-US" dirty="0" smtClean="0"/>
              <a:t>10</a:t>
            </a:r>
            <a:r>
              <a:rPr lang="en-US" baseline="30000" dirty="0" smtClean="0"/>
              <a:t>2       </a:t>
            </a:r>
            <a:r>
              <a:rPr lang="en-US" dirty="0" smtClean="0">
                <a:solidFill>
                  <a:srgbClr val="FF0000"/>
                </a:solidFill>
              </a:rPr>
              <a:t>1.0128x10</a:t>
            </a:r>
            <a:r>
              <a:rPr lang="en-US" baseline="30000" dirty="0" smtClean="0">
                <a:solidFill>
                  <a:srgbClr val="FF0000"/>
                </a:solidFill>
              </a:rPr>
              <a:t>4</a:t>
            </a:r>
            <a:endParaRPr lang="en-US" baseline="3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667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33600" y="7620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Determine the density of this object and report your answer to the correct number of sig figs.</a:t>
            </a:r>
          </a:p>
        </p:txBody>
      </p:sp>
      <p:pic>
        <p:nvPicPr>
          <p:cNvPr id="4098" name="Picture 2" descr="http://staff.tuhsd.k12.az.us/gfoster/standard/balance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638423"/>
            <a:ext cx="2286000" cy="1733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>
            <a:off x="2743200" y="2895600"/>
            <a:ext cx="228600" cy="15240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 rot="20808891">
            <a:off x="2249404" y="3625281"/>
            <a:ext cx="660369" cy="21670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4.6g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100" name="Picture 4" descr="http://media5.picsearch.com/is?8qhr0JzXwK2jN3hheibP_krV-7-3zn1CjDKkIjTzHz8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638423"/>
            <a:ext cx="2107763" cy="1580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media4.picsearch.com/is?gunkX6QASAk2tJ8Uoncr-libkWLHyncPNIG84wPOCzw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2166" y="2333623"/>
            <a:ext cx="2107763" cy="1580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7609114" y="3352798"/>
            <a:ext cx="457200" cy="304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609114" y="2486023"/>
            <a:ext cx="457200" cy="304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60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2815037" y="4724400"/>
                <a:ext cx="3280835" cy="5141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𝐷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𝑀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den>
                    </m:f>
                  </m:oMath>
                </a14:m>
                <a:r>
                  <a:rPr lang="en-US" dirty="0" smtClean="0"/>
                  <a:t>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i="1" dirty="0" smtClean="0">
                            <a:latin typeface="Cambria Math"/>
                          </a:rPr>
                          <m:t>4.6</m:t>
                        </m:r>
                        <m:r>
                          <a:rPr lang="en-US" i="1" dirty="0" smtClean="0">
                            <a:latin typeface="Cambria Math"/>
                          </a:rPr>
                          <m:t>𝑔</m:t>
                        </m:r>
                        <m:r>
                          <m:rPr>
                            <m:nor/>
                          </m:rPr>
                          <a:rPr lang="en-US" dirty="0"/>
                          <m:t> </m:t>
                        </m:r>
                      </m:num>
                      <m:den>
                        <m:d>
                          <m:dPr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56.0−52.6</m:t>
                            </m:r>
                          </m:e>
                        </m:d>
                      </m:den>
                    </m:f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solidFill>
                          <a:srgbClr val="FF0000"/>
                        </a:solidFill>
                        <a:latin typeface="Cambria Math"/>
                      </a:rPr>
                      <m:t>1.3</m:t>
                    </m:r>
                    <m:r>
                      <a:rPr lang="en-US" b="0" i="1" dirty="0" smtClean="0">
                        <a:solidFill>
                          <a:srgbClr val="FF0000"/>
                        </a:solidFill>
                        <a:latin typeface="Cambria Math"/>
                      </a:rPr>
                      <m:t>𝑔</m:t>
                    </m:r>
                    <m:r>
                      <a:rPr lang="en-US" b="0" i="1" dirty="0" smtClean="0">
                        <a:solidFill>
                          <a:srgbClr val="FF0000"/>
                        </a:solidFill>
                        <a:latin typeface="Cambria Math"/>
                      </a:rPr>
                      <m:t>/</m:t>
                    </m:r>
                    <m:r>
                      <a:rPr lang="en-US" b="0" i="1" dirty="0" smtClean="0">
                        <a:solidFill>
                          <a:srgbClr val="FF0000"/>
                        </a:solidFill>
                        <a:latin typeface="Cambria Math"/>
                      </a:rPr>
                      <m:t>𝑚𝐿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5037" y="4724400"/>
                <a:ext cx="3280835" cy="51411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210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09800" y="1295400"/>
            <a:ext cx="4572000" cy="10700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560070" marR="0" indent="-5715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ea typeface="Calibri"/>
                <a:cs typeface="Times New Roman"/>
              </a:rPr>
              <a:t>Calculate the volume of this object in cm</a:t>
            </a:r>
            <a:r>
              <a:rPr lang="en-US" baseline="30000" dirty="0">
                <a:ea typeface="Calibri"/>
                <a:cs typeface="Times New Roman"/>
              </a:rPr>
              <a:t>3</a:t>
            </a:r>
            <a:r>
              <a:rPr lang="en-US" dirty="0">
                <a:ea typeface="Calibri"/>
                <a:cs typeface="Times New Roman"/>
              </a:rPr>
              <a:t> and then convert to mm</a:t>
            </a:r>
            <a:r>
              <a:rPr lang="en-US" baseline="30000" dirty="0">
                <a:ea typeface="Calibri"/>
                <a:cs typeface="Times New Roman"/>
              </a:rPr>
              <a:t>3</a:t>
            </a:r>
            <a:endParaRPr lang="en-US" sz="800" dirty="0">
              <a:ea typeface="Calibri"/>
              <a:cs typeface="Times New Roman"/>
            </a:endParaRPr>
          </a:p>
          <a:p>
            <a:pPr marL="560070" marR="0" indent="-5715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 dirty="0">
                <a:ea typeface="Calibri"/>
                <a:cs typeface="Times New Roman"/>
              </a:rPr>
              <a:t>      (report your answers to the correct number of sig figs)</a:t>
            </a:r>
            <a:endParaRPr lang="en-US" sz="800" dirty="0">
              <a:ea typeface="Calibri"/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38400" y="2724834"/>
            <a:ext cx="3581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 don’t remember the exact measurements, but….</a:t>
            </a:r>
          </a:p>
          <a:p>
            <a:endParaRPr lang="en-US" dirty="0"/>
          </a:p>
          <a:p>
            <a:r>
              <a:rPr lang="en-US" dirty="0" smtClean="0"/>
              <a:t>V= L x W x H  so…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2460171" y="4343400"/>
                <a:ext cx="461517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6.42</m:t>
                      </m:r>
                      <m:r>
                        <a:rPr lang="en-US" b="0" i="1" smtClean="0">
                          <a:latin typeface="Cambria Math"/>
                        </a:rPr>
                        <m:t>𝑐𝑚</m:t>
                      </m:r>
                      <m:r>
                        <a:rPr lang="en-US" b="0" i="1" smtClean="0">
                          <a:latin typeface="Cambria Math"/>
                        </a:rPr>
                        <m:t> ×2.85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𝑐𝑚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×4.30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𝑐𝑚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=78.6771 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𝑐𝑚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0171" y="4343400"/>
                <a:ext cx="4615174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/>
          <p:cNvCxnSpPr>
            <a:stCxn id="5" idx="3"/>
          </p:cNvCxnSpPr>
          <p:nvPr/>
        </p:nvCxnSpPr>
        <p:spPr>
          <a:xfrm>
            <a:off x="7075345" y="4528066"/>
            <a:ext cx="46845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96200" y="43434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78.7cm</a:t>
            </a:r>
            <a:r>
              <a:rPr lang="en-US" baseline="30000" dirty="0" smtClean="0">
                <a:solidFill>
                  <a:srgbClr val="FF0000"/>
                </a:solidFill>
              </a:rPr>
              <a:t>3</a:t>
            </a:r>
            <a:endParaRPr lang="en-US" baseline="300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2544743" y="5105400"/>
                <a:ext cx="3099566" cy="5615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78.7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𝑐𝑚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/>
                                  </a:rPr>
                                  <m:t>10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𝑚𝑚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𝑐𝑚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 smtClean="0"/>
                  <a:t>=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78700mm</a:t>
                </a:r>
                <a:r>
                  <a:rPr lang="en-US" baseline="30000" dirty="0" smtClean="0">
                    <a:solidFill>
                      <a:srgbClr val="FF0000"/>
                    </a:solidFill>
                  </a:rPr>
                  <a:t>3</a:t>
                </a:r>
                <a:endParaRPr lang="en-US" baseline="300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4743" y="5105400"/>
                <a:ext cx="3099566" cy="561564"/>
              </a:xfrm>
              <a:prstGeom prst="rect">
                <a:avLst/>
              </a:prstGeom>
              <a:blipFill rotWithShape="1">
                <a:blip r:embed="rId3"/>
                <a:stretch>
                  <a:fillRect b="-4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09869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9144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Rewrite the following equation to solve for mass and then for volume.  (2 equations)</a:t>
            </a:r>
            <a:br>
              <a:rPr lang="en-US" dirty="0"/>
            </a:b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394856"/>
            <a:ext cx="3124200" cy="805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113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743200" y="2743200"/>
            <a:ext cx="2743200" cy="3065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2286000" y="129540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Which of the following are derived measurements?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          </a:t>
            </a:r>
            <a:r>
              <a:rPr lang="en-US" i="1" dirty="0"/>
              <a:t>a.  Mass           d. Time</a:t>
            </a:r>
            <a:endParaRPr lang="en-US" dirty="0"/>
          </a:p>
          <a:p>
            <a:r>
              <a:rPr lang="en-US" i="1" dirty="0"/>
              <a:t>          b.  Length        e. Temperature</a:t>
            </a:r>
            <a:endParaRPr lang="en-US" dirty="0"/>
          </a:p>
          <a:p>
            <a:r>
              <a:rPr lang="en-US" i="1" dirty="0"/>
              <a:t>          c.  Volume       f. Density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415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990600"/>
            <a:ext cx="5105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Match the equivalent values: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          1.  1 kg        a.  0.1 kg</a:t>
            </a:r>
          </a:p>
          <a:p>
            <a:r>
              <a:rPr lang="en-US" i="1" dirty="0"/>
              <a:t>          </a:t>
            </a:r>
            <a:r>
              <a:rPr lang="en-US" dirty="0"/>
              <a:t>2.  1 dag      b.  10000mg</a:t>
            </a:r>
          </a:p>
          <a:p>
            <a:r>
              <a:rPr lang="en-US" dirty="0"/>
              <a:t>          3.  1 hg        c.  0.0001 dag</a:t>
            </a:r>
          </a:p>
          <a:p>
            <a:r>
              <a:rPr lang="en-US" dirty="0"/>
              <a:t>          4.  1 mg       d.  10 hg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3581400" y="1752600"/>
            <a:ext cx="381000" cy="76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3581400" y="2286000"/>
            <a:ext cx="38100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3581400" y="1981200"/>
            <a:ext cx="38100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3657600" y="1752600"/>
            <a:ext cx="30480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665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53343" y="83820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Do the following multidimensional conversion using the factor label method.</a:t>
            </a:r>
          </a:p>
          <a:p>
            <a:r>
              <a:rPr lang="en-US" dirty="0"/>
              <a:t> </a:t>
            </a:r>
          </a:p>
          <a:p>
            <a:r>
              <a:rPr lang="en-US" i="1" dirty="0"/>
              <a:t>Convert 0.63lbs/</a:t>
            </a:r>
            <a:r>
              <a:rPr lang="en-US" i="1" dirty="0" err="1"/>
              <a:t>qt→cg</a:t>
            </a:r>
            <a:r>
              <a:rPr lang="en-US" i="1" dirty="0"/>
              <a:t>/mL</a:t>
            </a:r>
            <a:endParaRPr lang="en-US" dirty="0"/>
          </a:p>
          <a:p>
            <a:r>
              <a:rPr lang="en-US" i="1" dirty="0"/>
              <a:t> </a:t>
            </a:r>
            <a:endParaRPr lang="en-US" dirty="0"/>
          </a:p>
          <a:p>
            <a:r>
              <a:rPr lang="en-US" i="1" dirty="0"/>
              <a:t>              (2.2lbs=1kg, 1.1qt=1L)</a:t>
            </a:r>
            <a:endParaRPr lang="en-US" dirty="0"/>
          </a:p>
          <a:p>
            <a:r>
              <a:rPr lang="en-US" i="1" dirty="0"/>
              <a:t>      </a:t>
            </a:r>
            <a:endParaRPr lang="en-US" dirty="0"/>
          </a:p>
          <a:p>
            <a:r>
              <a:rPr lang="en-US" i="1" dirty="0"/>
              <a:t>         ****Remember Sig Figs****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1066800" y="3886200"/>
                <a:ext cx="7620000" cy="9362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0.63</m:t>
                      </m:r>
                      <m:f>
                        <m:fPr>
                          <m:ctrlPr>
                            <a:rPr lang="en-US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fPr>
                        <m:num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𝑙𝑏𝑠</m:t>
                          </m:r>
                        </m:num>
                        <m:den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𝑞𝑡</m:t>
                          </m:r>
                        </m:den>
                      </m:f>
                      <m:d>
                        <m:dPr>
                          <m:ctrlPr>
                            <a:rPr lang="en-US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1</m:t>
                              </m:r>
                              <m:r>
                                <a:rPr lang="en-US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𝑘𝑔</m:t>
                              </m:r>
                            </m:num>
                            <m:den>
                              <m:r>
                                <a:rPr lang="en-US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2.2</m:t>
                              </m:r>
                              <m:r>
                                <a:rPr lang="en-US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𝑙𝑏𝑠</m:t>
                              </m:r>
                            </m:den>
                          </m:f>
                        </m:e>
                      </m:d>
                      <m:d>
                        <m:dPr>
                          <m:ctrlPr>
                            <a:rPr lang="en-US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1000</m:t>
                              </m:r>
                              <m:r>
                                <a:rPr lang="en-US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𝑔</m:t>
                              </m:r>
                            </m:num>
                            <m:den>
                              <m:r>
                                <a:rPr lang="en-US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1</m:t>
                              </m:r>
                              <m:r>
                                <a:rPr lang="en-US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𝑘𝑔</m:t>
                              </m:r>
                            </m:den>
                          </m:f>
                        </m:e>
                      </m:d>
                      <m:d>
                        <m:dPr>
                          <m:ctrlPr>
                            <a:rPr lang="en-US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100</m:t>
                              </m:r>
                              <m:r>
                                <a:rPr lang="en-US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𝑐𝑔</m:t>
                              </m:r>
                            </m:num>
                            <m:den>
                              <m:r>
                                <a:rPr lang="en-US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1</m:t>
                              </m:r>
                              <m:r>
                                <a:rPr lang="en-US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𝑔</m:t>
                              </m:r>
                            </m:den>
                          </m:f>
                        </m:e>
                      </m:d>
                      <m:d>
                        <m:dPr>
                          <m:ctrlPr>
                            <a:rPr lang="en-US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1.1</m:t>
                              </m:r>
                              <m:r>
                                <a:rPr lang="en-US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𝑞𝑡</m:t>
                              </m:r>
                            </m:num>
                            <m:den>
                              <m:r>
                                <a:rPr lang="en-US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1</m:t>
                              </m:r>
                              <m:r>
                                <a:rPr lang="en-US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𝐿</m:t>
                              </m:r>
                            </m:den>
                          </m:f>
                        </m:e>
                      </m:d>
                      <m:d>
                        <m:dPr>
                          <m:ctrlPr>
                            <a:rPr lang="en-US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1</m:t>
                              </m:r>
                              <m:r>
                                <a:rPr lang="en-US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𝐿</m:t>
                              </m:r>
                            </m:num>
                            <m:den>
                              <m:r>
                                <a:rPr lang="en-US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1000</m:t>
                              </m:r>
                              <m:r>
                                <a:rPr lang="en-US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𝑚𝐿</m:t>
                              </m:r>
                            </m:den>
                          </m:f>
                        </m:e>
                      </m:d>
                      <m:r>
                        <a:rPr lang="en-US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=31.5→</m:t>
                      </m:r>
                      <m:r>
                        <a:rPr lang="en-US" i="1" smtClean="0">
                          <a:solidFill>
                            <a:srgbClr val="FF0000"/>
                          </a:solidFill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32</m:t>
                      </m:r>
                      <m:f>
                        <m:fPr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FF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𝑐𝑔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FF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𝑚𝐿</m:t>
                          </m:r>
                        </m:den>
                      </m:f>
                    </m:oMath>
                  </m:oMathPara>
                </a14:m>
                <a:endParaRPr lang="en-US" dirty="0">
                  <a:ea typeface="Calibri"/>
                  <a:cs typeface="Times New Roman"/>
                </a:endParaRPr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800" y="3886200"/>
                <a:ext cx="7620000" cy="93628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7708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33600" y="990600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Round the following numbers to the number </a:t>
            </a:r>
            <a:r>
              <a:rPr lang="en-US" dirty="0" smtClean="0"/>
              <a:t>of </a:t>
            </a:r>
            <a:r>
              <a:rPr lang="en-US" dirty="0"/>
              <a:t>significant figures indicated in parentheses.</a:t>
            </a:r>
          </a:p>
          <a:p>
            <a:r>
              <a:rPr lang="en-US" dirty="0"/>
              <a:t>        </a:t>
            </a:r>
          </a:p>
          <a:p>
            <a:pPr lvl="0"/>
            <a:r>
              <a:rPr lang="en-US" dirty="0"/>
              <a:t> 0.002876  (</a:t>
            </a:r>
            <a:r>
              <a:rPr lang="en-US" dirty="0" smtClean="0"/>
              <a:t>2)=	</a:t>
            </a:r>
            <a:r>
              <a:rPr lang="en-US" dirty="0" smtClean="0">
                <a:solidFill>
                  <a:srgbClr val="FF0000"/>
                </a:solidFill>
              </a:rPr>
              <a:t>0.0029</a:t>
            </a:r>
            <a:endParaRPr lang="en-US" dirty="0">
              <a:solidFill>
                <a:srgbClr val="FF0000"/>
              </a:solidFill>
            </a:endParaRPr>
          </a:p>
          <a:p>
            <a:pPr lvl="0"/>
            <a:r>
              <a:rPr lang="en-US" dirty="0"/>
              <a:t> 598  (2</a:t>
            </a:r>
            <a:r>
              <a:rPr lang="en-US" dirty="0" smtClean="0"/>
              <a:t>)=		</a:t>
            </a:r>
            <a:r>
              <a:rPr lang="en-US" dirty="0" smtClean="0">
                <a:solidFill>
                  <a:srgbClr val="FF0000"/>
                </a:solidFill>
              </a:rPr>
              <a:t>6.0x10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  <a:endParaRPr lang="en-US" baseline="30000" dirty="0">
              <a:solidFill>
                <a:srgbClr val="FF0000"/>
              </a:solidFill>
            </a:endParaRPr>
          </a:p>
          <a:p>
            <a:pPr lvl="0"/>
            <a:r>
              <a:rPr lang="en-US" dirty="0"/>
              <a:t> 102670  (3</a:t>
            </a:r>
            <a:r>
              <a:rPr lang="en-US" dirty="0" smtClean="0"/>
              <a:t>)=	</a:t>
            </a:r>
            <a:r>
              <a:rPr lang="en-US" dirty="0" smtClean="0">
                <a:solidFill>
                  <a:srgbClr val="FF0000"/>
                </a:solidFill>
              </a:rPr>
              <a:t>103000</a:t>
            </a:r>
            <a:endParaRPr lang="en-US" dirty="0">
              <a:solidFill>
                <a:srgbClr val="FF0000"/>
              </a:solidFill>
            </a:endParaRPr>
          </a:p>
          <a:p>
            <a:pPr lvl="0"/>
            <a:r>
              <a:rPr lang="en-US" dirty="0"/>
              <a:t> 6.75 x 10</a:t>
            </a:r>
            <a:r>
              <a:rPr lang="en-US" baseline="30000" dirty="0"/>
              <a:t>-3</a:t>
            </a:r>
            <a:r>
              <a:rPr lang="en-US" dirty="0"/>
              <a:t>  (1</a:t>
            </a:r>
            <a:r>
              <a:rPr lang="en-US" dirty="0" smtClean="0"/>
              <a:t>)=	</a:t>
            </a:r>
            <a:r>
              <a:rPr lang="en-US" dirty="0" smtClean="0">
                <a:solidFill>
                  <a:srgbClr val="FF0000"/>
                </a:solidFill>
              </a:rPr>
              <a:t>7x10</a:t>
            </a:r>
            <a:r>
              <a:rPr lang="en-US" baseline="30000" dirty="0" smtClean="0">
                <a:solidFill>
                  <a:srgbClr val="FF0000"/>
                </a:solidFill>
              </a:rPr>
              <a:t>-3</a:t>
            </a:r>
            <a:endParaRPr lang="en-US" baseline="3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38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33600" y="8382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How would you describe this archer’s skill in terms of accuracy and precision?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828800"/>
            <a:ext cx="5648325" cy="242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90801" y="4876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Precise, but not accurate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68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33600" y="1088739"/>
            <a:ext cx="5943600" cy="2003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marR="0" indent="-800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ea typeface="Calibri"/>
                <a:cs typeface="Times New Roman"/>
              </a:rPr>
              <a:t>               Divide </a:t>
            </a:r>
            <a:r>
              <a:rPr lang="en-US" dirty="0">
                <a:ea typeface="Calibri"/>
                <a:cs typeface="Times New Roman"/>
              </a:rPr>
              <a:t>the following numbers and report your answers to the correct number of significant figures in scientific notation.</a:t>
            </a:r>
            <a:endParaRPr lang="en-US" sz="800" dirty="0">
              <a:ea typeface="Calibri"/>
              <a:cs typeface="Times New Roman"/>
            </a:endParaRPr>
          </a:p>
          <a:p>
            <a:pPr marL="800100" marR="0" indent="-800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a typeface="Calibri"/>
                <a:cs typeface="Times New Roman"/>
              </a:rPr>
              <a:t> </a:t>
            </a:r>
            <a:endParaRPr lang="en-US" sz="800" dirty="0"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dirty="0" smtClean="0">
                <a:ea typeface="Calibri"/>
                <a:cs typeface="Times New Roman"/>
              </a:rPr>
              <a:t>          </a:t>
            </a:r>
            <a:r>
              <a:rPr lang="en-US" dirty="0">
                <a:ea typeface="Calibri"/>
                <a:cs typeface="Times New Roman"/>
              </a:rPr>
              <a:t>(4.0x10</a:t>
            </a:r>
            <a:r>
              <a:rPr lang="en-US" baseline="30000" dirty="0">
                <a:ea typeface="Calibri"/>
                <a:cs typeface="Times New Roman"/>
              </a:rPr>
              <a:t>-6</a:t>
            </a:r>
            <a:r>
              <a:rPr lang="en-US" dirty="0" smtClean="0">
                <a:ea typeface="Calibri"/>
                <a:cs typeface="Times New Roman"/>
              </a:rPr>
              <a:t>)/(</a:t>
            </a:r>
            <a:r>
              <a:rPr lang="en-US" dirty="0">
                <a:ea typeface="Calibri"/>
                <a:cs typeface="Times New Roman"/>
              </a:rPr>
              <a:t>8.0x10</a:t>
            </a:r>
            <a:r>
              <a:rPr lang="en-US" baseline="30000" dirty="0">
                <a:ea typeface="Calibri"/>
                <a:cs typeface="Times New Roman"/>
              </a:rPr>
              <a:t>-3</a:t>
            </a:r>
            <a:r>
              <a:rPr lang="en-US" dirty="0" smtClean="0">
                <a:ea typeface="Calibri"/>
                <a:cs typeface="Times New Roman"/>
              </a:rPr>
              <a:t>) = 0.5x10</a:t>
            </a:r>
            <a:r>
              <a:rPr lang="en-US" baseline="30000" dirty="0" smtClean="0">
                <a:ea typeface="Calibri"/>
                <a:cs typeface="Times New Roman"/>
              </a:rPr>
              <a:t>-3</a:t>
            </a:r>
            <a:r>
              <a:rPr lang="en-US" dirty="0" smtClean="0">
                <a:ea typeface="Calibri"/>
                <a:cs typeface="Times New Roman"/>
              </a:rPr>
              <a:t>             </a:t>
            </a:r>
            <a:r>
              <a:rPr lang="en-US" dirty="0" smtClean="0">
                <a:solidFill>
                  <a:srgbClr val="FF0000"/>
                </a:solidFill>
                <a:ea typeface="Calibri"/>
                <a:cs typeface="Times New Roman"/>
              </a:rPr>
              <a:t>5.0x10</a:t>
            </a:r>
            <a:r>
              <a:rPr lang="en-US" baseline="30000" dirty="0" smtClean="0">
                <a:solidFill>
                  <a:srgbClr val="FF0000"/>
                </a:solidFill>
                <a:ea typeface="Calibri"/>
                <a:cs typeface="Times New Roman"/>
              </a:rPr>
              <a:t>-4</a:t>
            </a:r>
            <a:endParaRPr lang="en-US" sz="800" baseline="30000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dirty="0">
                <a:ea typeface="Calibri"/>
                <a:cs typeface="Times New Roman"/>
              </a:rPr>
              <a:t> </a:t>
            </a:r>
            <a:r>
              <a:rPr lang="en-US" dirty="0" smtClean="0">
                <a:ea typeface="Calibri"/>
                <a:cs typeface="Times New Roman"/>
              </a:rPr>
              <a:t>           15.0/3.0 = </a:t>
            </a:r>
            <a:r>
              <a:rPr lang="en-US" dirty="0" smtClean="0">
                <a:solidFill>
                  <a:srgbClr val="FF0000"/>
                </a:solidFill>
                <a:ea typeface="Calibri"/>
                <a:cs typeface="Times New Roman"/>
              </a:rPr>
              <a:t>5.0</a:t>
            </a:r>
            <a:endParaRPr lang="en-US" sz="800" dirty="0">
              <a:solidFill>
                <a:srgbClr val="FF0000"/>
              </a:solidFill>
              <a:ea typeface="Calibri"/>
              <a:cs typeface="Times New Roman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6019800" y="2569029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770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33600" y="1066800"/>
            <a:ext cx="4572000" cy="2063642"/>
          </a:xfrm>
          <a:prstGeom prst="rect">
            <a:avLst/>
          </a:prstGeom>
        </p:spPr>
        <p:txBody>
          <a:bodyPr>
            <a:spAutoFit/>
          </a:bodyPr>
          <a:lstStyle/>
          <a:p>
            <a:pPr marL="800100" marR="0" indent="-800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a typeface="Calibri"/>
                <a:cs typeface="Times New Roman"/>
              </a:rPr>
              <a:t>Subtract the following numbers and report your answers to the correct number of sig figs:</a:t>
            </a:r>
            <a:endParaRPr lang="en-US" sz="800" dirty="0">
              <a:ea typeface="Calibri"/>
              <a:cs typeface="Times New Roman"/>
            </a:endParaRPr>
          </a:p>
          <a:p>
            <a:pPr marL="800100" marR="0" indent="-800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ea typeface="Calibri"/>
                <a:cs typeface="Times New Roman"/>
              </a:rPr>
              <a:t>         </a:t>
            </a:r>
            <a:r>
              <a:rPr lang="en-US" sz="2000" i="1" dirty="0">
                <a:ea typeface="Calibri"/>
                <a:cs typeface="Times New Roman"/>
              </a:rPr>
              <a:t> </a:t>
            </a:r>
            <a:endParaRPr lang="en-US" sz="800" dirty="0"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2000" dirty="0" smtClean="0">
                <a:ea typeface="Calibri"/>
                <a:cs typeface="Times New Roman"/>
              </a:rPr>
              <a:t>1825-70 = 1755        </a:t>
            </a:r>
            <a:r>
              <a:rPr lang="en-US" sz="2000" dirty="0" smtClean="0">
                <a:solidFill>
                  <a:srgbClr val="FF0000"/>
                </a:solidFill>
                <a:ea typeface="Calibri"/>
                <a:cs typeface="Times New Roman"/>
              </a:rPr>
              <a:t>1860</a:t>
            </a:r>
            <a:endParaRPr lang="en-US" sz="800" dirty="0">
              <a:solidFill>
                <a:srgbClr val="FF0000"/>
              </a:solidFill>
              <a:ea typeface="Calibri"/>
              <a:cs typeface="Times New Roman"/>
            </a:endParaRPr>
          </a:p>
          <a:p>
            <a:r>
              <a:rPr lang="en-US" sz="2000" dirty="0" smtClean="0">
                <a:ea typeface="Calibri"/>
                <a:cs typeface="Times New Roman"/>
              </a:rPr>
              <a:t>b.   5.0x10</a:t>
            </a:r>
            <a:r>
              <a:rPr lang="en-US" sz="2000" baseline="30000" dirty="0" smtClean="0">
                <a:ea typeface="Calibri"/>
                <a:cs typeface="Times New Roman"/>
              </a:rPr>
              <a:t>6</a:t>
            </a:r>
            <a:r>
              <a:rPr lang="en-US" sz="2000" dirty="0" smtClean="0">
                <a:ea typeface="Calibri"/>
                <a:cs typeface="Times New Roman"/>
              </a:rPr>
              <a:t>-2x10</a:t>
            </a:r>
            <a:r>
              <a:rPr lang="en-US" sz="2000" baseline="30000" dirty="0" smtClean="0">
                <a:ea typeface="Calibri"/>
                <a:cs typeface="Times New Roman"/>
              </a:rPr>
              <a:t>5</a:t>
            </a:r>
            <a:r>
              <a:rPr lang="en-US" sz="2000" dirty="0" smtClean="0">
                <a:ea typeface="Calibri"/>
                <a:cs typeface="Times New Roman"/>
              </a:rPr>
              <a:t>= 4.8 x 10</a:t>
            </a:r>
            <a:r>
              <a:rPr lang="en-US" sz="2000" baseline="30000" dirty="0" smtClean="0">
                <a:ea typeface="Calibri"/>
                <a:cs typeface="Times New Roman"/>
              </a:rPr>
              <a:t>6</a:t>
            </a:r>
            <a:r>
              <a:rPr lang="en-US" sz="2000" dirty="0" smtClean="0">
                <a:ea typeface="Calibri"/>
                <a:cs typeface="Times New Roman"/>
              </a:rPr>
              <a:t>         </a:t>
            </a:r>
            <a:r>
              <a:rPr lang="en-US" sz="2000" dirty="0" smtClean="0">
                <a:solidFill>
                  <a:srgbClr val="FF0000"/>
                </a:solidFill>
                <a:ea typeface="Calibri"/>
                <a:cs typeface="Times New Roman"/>
              </a:rPr>
              <a:t>5x10</a:t>
            </a:r>
            <a:r>
              <a:rPr lang="en-US" sz="2000" baseline="30000" dirty="0" smtClean="0">
                <a:solidFill>
                  <a:srgbClr val="FF0000"/>
                </a:solidFill>
                <a:ea typeface="Calibri"/>
                <a:cs typeface="Times New Roman"/>
              </a:rPr>
              <a:t>6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191000" y="2590800"/>
            <a:ext cx="304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5181600" y="2895600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383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86000" y="106680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Add the following numbers and report the answers to the correct number of sig figs.</a:t>
            </a:r>
          </a:p>
          <a:p>
            <a:r>
              <a:rPr lang="en-US" dirty="0"/>
              <a:t> </a:t>
            </a:r>
          </a:p>
          <a:p>
            <a:pPr lvl="0"/>
            <a:r>
              <a:rPr lang="en-US" dirty="0"/>
              <a:t>  19060 + </a:t>
            </a:r>
            <a:r>
              <a:rPr lang="en-US" dirty="0" smtClean="0"/>
              <a:t>285=19345         </a:t>
            </a:r>
            <a:r>
              <a:rPr lang="en-US" dirty="0" smtClean="0">
                <a:solidFill>
                  <a:srgbClr val="FF0000"/>
                </a:solidFill>
              </a:rPr>
              <a:t>19350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 1.2x10</a:t>
            </a:r>
            <a:r>
              <a:rPr lang="en-US" baseline="30000" dirty="0"/>
              <a:t>8</a:t>
            </a:r>
            <a:r>
              <a:rPr lang="en-US" dirty="0"/>
              <a:t> + </a:t>
            </a:r>
            <a:r>
              <a:rPr lang="en-US" dirty="0" smtClean="0"/>
              <a:t>5.4x10</a:t>
            </a:r>
            <a:r>
              <a:rPr lang="en-US" baseline="30000" dirty="0" smtClean="0"/>
              <a:t>7</a:t>
            </a:r>
            <a:r>
              <a:rPr lang="en-US" dirty="0" smtClean="0"/>
              <a:t>=1.74x10</a:t>
            </a:r>
            <a:r>
              <a:rPr lang="en-US" baseline="30000" dirty="0" smtClean="0"/>
              <a:t>8</a:t>
            </a:r>
            <a:r>
              <a:rPr lang="en-US" dirty="0" smtClean="0"/>
              <a:t>         </a:t>
            </a:r>
            <a:r>
              <a:rPr lang="en-US" dirty="0" smtClean="0">
                <a:solidFill>
                  <a:srgbClr val="FF0000"/>
                </a:solidFill>
              </a:rPr>
              <a:t>1.7 x 10</a:t>
            </a:r>
            <a:r>
              <a:rPr lang="en-US" baseline="30000" dirty="0" smtClean="0">
                <a:solidFill>
                  <a:srgbClr val="FF0000"/>
                </a:solidFill>
              </a:rPr>
              <a:t>8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419600" y="2057400"/>
            <a:ext cx="304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5105400" y="2362200"/>
            <a:ext cx="304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125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1859340"/>
            <a:ext cx="73152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Match the measurements with the correct SI unit: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   1. </a:t>
            </a:r>
            <a:r>
              <a:rPr lang="en-US" dirty="0" smtClean="0"/>
              <a:t>Length </a:t>
            </a:r>
            <a:r>
              <a:rPr lang="en-US" dirty="0" smtClean="0">
                <a:solidFill>
                  <a:srgbClr val="FF0000"/>
                </a:solidFill>
              </a:rPr>
              <a:t> F    </a:t>
            </a:r>
            <a:r>
              <a:rPr lang="en-US" dirty="0"/>
              <a:t>2. Mass 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B  </a:t>
            </a:r>
            <a:r>
              <a:rPr lang="en-US" dirty="0"/>
              <a:t>3. </a:t>
            </a:r>
            <a:r>
              <a:rPr lang="en-US" dirty="0" smtClean="0"/>
              <a:t>Temperature  </a:t>
            </a:r>
            <a:r>
              <a:rPr lang="en-US" dirty="0" smtClean="0">
                <a:solidFill>
                  <a:srgbClr val="FF0000"/>
                </a:solidFill>
              </a:rPr>
              <a:t>H</a:t>
            </a:r>
            <a:r>
              <a:rPr lang="en-US" dirty="0" smtClean="0"/>
              <a:t>   </a:t>
            </a:r>
            <a:r>
              <a:rPr lang="en-US" dirty="0"/>
              <a:t>4. </a:t>
            </a:r>
            <a:r>
              <a:rPr lang="en-US" dirty="0" smtClean="0"/>
              <a:t>Time  </a:t>
            </a:r>
            <a:r>
              <a:rPr lang="en-US" dirty="0" smtClean="0">
                <a:solidFill>
                  <a:srgbClr val="FF0000"/>
                </a:solidFill>
              </a:rPr>
              <a:t>D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 </a:t>
            </a:r>
          </a:p>
          <a:p>
            <a:pPr lvl="0"/>
            <a:r>
              <a:rPr lang="en-US" dirty="0" smtClean="0"/>
              <a:t>A.  Liter                  </a:t>
            </a:r>
            <a:r>
              <a:rPr lang="en-US" dirty="0"/>
              <a:t>F. Meter</a:t>
            </a:r>
          </a:p>
          <a:p>
            <a:pPr lvl="0"/>
            <a:r>
              <a:rPr lang="en-US" dirty="0" smtClean="0"/>
              <a:t>B.  Kilogram          </a:t>
            </a:r>
            <a:r>
              <a:rPr lang="en-US" dirty="0"/>
              <a:t>G. Cubic Centimeter</a:t>
            </a:r>
          </a:p>
          <a:p>
            <a:pPr lvl="0"/>
            <a:r>
              <a:rPr lang="en-US" dirty="0" smtClean="0"/>
              <a:t>C.  </a:t>
            </a:r>
            <a:r>
              <a:rPr lang="en-US" dirty="0" err="1" smtClean="0"/>
              <a:t>Celcius</a:t>
            </a:r>
            <a:r>
              <a:rPr lang="en-US" dirty="0" smtClean="0"/>
              <a:t>             </a:t>
            </a:r>
            <a:r>
              <a:rPr lang="en-US" dirty="0"/>
              <a:t>H. Kelvin</a:t>
            </a:r>
          </a:p>
          <a:p>
            <a:pPr lvl="0"/>
            <a:r>
              <a:rPr lang="en-US" dirty="0" smtClean="0"/>
              <a:t>D.  Second             </a:t>
            </a:r>
            <a:r>
              <a:rPr lang="en-US" dirty="0"/>
              <a:t>I. Millisecond</a:t>
            </a:r>
          </a:p>
          <a:p>
            <a:pPr lvl="0"/>
            <a:r>
              <a:rPr lang="en-US" dirty="0" smtClean="0"/>
              <a:t>E. </a:t>
            </a:r>
            <a:r>
              <a:rPr lang="en-US" dirty="0"/>
              <a:t> </a:t>
            </a:r>
            <a:r>
              <a:rPr lang="en-US" dirty="0" smtClean="0"/>
              <a:t>Kilometer         </a:t>
            </a:r>
            <a:r>
              <a:rPr lang="en-US" dirty="0"/>
              <a:t>J. Gram</a:t>
            </a:r>
          </a:p>
        </p:txBody>
      </p:sp>
    </p:spTree>
    <p:extLst>
      <p:ext uri="{BB962C8B-B14F-4D97-AF65-F5344CB8AC3E}">
        <p14:creationId xmlns:p14="http://schemas.microsoft.com/office/powerpoint/2010/main" val="87894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57400" y="106680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dirty="0"/>
              <a:t>Convert 3820dg to ounces using the following conversion factors and the factor label method of analysis.</a:t>
            </a:r>
          </a:p>
          <a:p>
            <a:r>
              <a:rPr lang="en-US" dirty="0"/>
              <a:t>2.2lbs=1kg, 1000g=1kg, 10dg=1g, 16oz=1lb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      ****Remember Sig Figs****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1600200" y="3156466"/>
                <a:ext cx="6034794" cy="5316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3820</m:t>
                    </m:r>
                    <m:r>
                      <a:rPr lang="en-US" b="0" i="1" smtClean="0">
                        <a:latin typeface="Cambria Math"/>
                      </a:rPr>
                      <m:t>𝑑𝑔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𝑔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10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𝑑𝑔</m:t>
                            </m:r>
                          </m:den>
                        </m:f>
                      </m:e>
                    </m:d>
                  </m:oMath>
                </a14:m>
                <a:r>
                  <a:rPr lang="en-US" b="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𝑘𝑔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1000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𝑔</m:t>
                            </m:r>
                          </m:den>
                        </m:f>
                      </m:e>
                    </m:d>
                  </m:oMath>
                </a14:m>
                <a:r>
                  <a:rPr lang="en-US" b="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2.2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𝑙𝑏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𝑘𝑔</m:t>
                            </m:r>
                          </m:den>
                        </m:f>
                      </m:e>
                    </m:d>
                  </m:oMath>
                </a14:m>
                <a:r>
                  <a:rPr lang="en-US" b="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160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𝑧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𝑙𝑏</m:t>
                            </m:r>
                          </m:den>
                        </m:f>
                      </m:e>
                    </m:d>
                    <m:r>
                      <a:rPr lang="en-US" b="0" i="1" smtClean="0">
                        <a:latin typeface="Cambria Math"/>
                      </a:rPr>
                      <m:t>=13.4464         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/>
                      </a:rPr>
                      <m:t>13.4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/>
                      </a:rPr>
                      <m:t>𝑜𝑧</m:t>
                    </m:r>
                  </m:oMath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200" y="3156466"/>
                <a:ext cx="6034794" cy="531620"/>
              </a:xfrm>
              <a:prstGeom prst="rect">
                <a:avLst/>
              </a:prstGeom>
              <a:blipFill rotWithShape="1">
                <a:blip r:embed="rId2"/>
                <a:stretch>
                  <a:fillRect l="-303" b="-57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/>
          <p:cNvCxnSpPr/>
          <p:nvPr/>
        </p:nvCxnSpPr>
        <p:spPr>
          <a:xfrm>
            <a:off x="6553200" y="3422276"/>
            <a:ext cx="22860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88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86000" y="160020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How many significant digits are in the following numbers?  </a:t>
            </a:r>
          </a:p>
          <a:p>
            <a:r>
              <a:rPr lang="en-US" dirty="0"/>
              <a:t> </a:t>
            </a:r>
          </a:p>
          <a:p>
            <a:pPr lvl="0"/>
            <a:r>
              <a:rPr lang="en-US" dirty="0"/>
              <a:t>  </a:t>
            </a:r>
            <a:r>
              <a:rPr lang="en-US" dirty="0" smtClean="0"/>
              <a:t>10200040       </a:t>
            </a:r>
            <a:r>
              <a:rPr lang="en-US" dirty="0" smtClean="0">
                <a:solidFill>
                  <a:srgbClr val="FF0000"/>
                </a:solidFill>
              </a:rPr>
              <a:t>7</a:t>
            </a:r>
            <a:endParaRPr lang="en-US" dirty="0">
              <a:solidFill>
                <a:srgbClr val="FF0000"/>
              </a:solidFill>
            </a:endParaRPr>
          </a:p>
          <a:p>
            <a:pPr lvl="0"/>
            <a:r>
              <a:rPr lang="en-US" dirty="0"/>
              <a:t>  </a:t>
            </a:r>
            <a:r>
              <a:rPr lang="en-US" dirty="0" smtClean="0"/>
              <a:t>0.00654040    </a:t>
            </a:r>
            <a:r>
              <a:rPr lang="en-US" dirty="0" smtClean="0">
                <a:solidFill>
                  <a:srgbClr val="FF0000"/>
                </a:solidFill>
              </a:rPr>
              <a:t>6</a:t>
            </a:r>
            <a:endParaRPr lang="en-US" dirty="0">
              <a:solidFill>
                <a:srgbClr val="FF0000"/>
              </a:solidFill>
            </a:endParaRPr>
          </a:p>
          <a:p>
            <a:pPr lvl="0"/>
            <a:r>
              <a:rPr lang="en-US" dirty="0"/>
              <a:t>  </a:t>
            </a:r>
            <a:r>
              <a:rPr lang="en-US" dirty="0" smtClean="0"/>
              <a:t>125.0000        </a:t>
            </a:r>
            <a:r>
              <a:rPr lang="en-US" dirty="0" smtClean="0">
                <a:solidFill>
                  <a:srgbClr val="FF0000"/>
                </a:solidFill>
              </a:rPr>
              <a:t>7</a:t>
            </a:r>
            <a:endParaRPr lang="en-US" dirty="0">
              <a:solidFill>
                <a:srgbClr val="FF0000"/>
              </a:solidFill>
            </a:endParaRPr>
          </a:p>
          <a:p>
            <a:pPr lvl="0"/>
            <a:r>
              <a:rPr lang="en-US" dirty="0"/>
              <a:t>  </a:t>
            </a:r>
            <a:r>
              <a:rPr lang="en-US" dirty="0" smtClean="0"/>
              <a:t>1330.0650      </a:t>
            </a:r>
            <a:r>
              <a:rPr lang="en-US" dirty="0" smtClean="0">
                <a:solidFill>
                  <a:srgbClr val="FF0000"/>
                </a:solidFill>
              </a:rPr>
              <a:t>8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  </a:t>
            </a:r>
            <a:r>
              <a:rPr lang="en-US" dirty="0" smtClean="0"/>
              <a:t>0.010001        </a:t>
            </a:r>
            <a:r>
              <a:rPr lang="en-US" dirty="0" smtClean="0">
                <a:solidFill>
                  <a:srgbClr val="FF0000"/>
                </a:solidFill>
              </a:rPr>
              <a:t>5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22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609600" y="685800"/>
                <a:ext cx="7620000" cy="52175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What is the density of the following substance?</a:t>
                </a:r>
              </a:p>
              <a:p>
                <a:r>
                  <a:rPr lang="en-US" i="1" dirty="0"/>
                  <a:t>      </a:t>
                </a:r>
                <a:r>
                  <a:rPr lang="en-US" dirty="0"/>
                  <a:t/>
                </a:r>
                <a:br>
                  <a:rPr lang="en-US" dirty="0"/>
                </a:br>
                <a:endParaRPr lang="en-US" dirty="0"/>
              </a:p>
              <a:p>
                <a:r>
                  <a:rPr lang="en-US" dirty="0"/>
                  <a:t> </a:t>
                </a:r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r>
                  <a:rPr lang="en-US" dirty="0" smtClean="0"/>
                  <a:t>     change in y over the change in x  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10</m:t>
                        </m:r>
                        <m:r>
                          <a:rPr lang="en-US" b="0" i="1" smtClean="0">
                            <a:latin typeface="Cambria Math"/>
                          </a:rPr>
                          <m:t>𝑔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14</m:t>
                        </m:r>
                        <m:r>
                          <a:rPr lang="en-US" b="0" i="1" smtClean="0">
                            <a:latin typeface="Cambria Math"/>
                          </a:rPr>
                          <m:t>𝑚𝑙</m:t>
                        </m:r>
                      </m:den>
                    </m:f>
                  </m:oMath>
                </a14:m>
                <a:r>
                  <a:rPr lang="en-US" i="1" dirty="0"/>
                  <a:t> </a:t>
                </a:r>
                <a:r>
                  <a:rPr lang="en-US" i="1" dirty="0" smtClean="0"/>
                  <a:t>=  </a:t>
                </a:r>
                <a:r>
                  <a:rPr lang="en-US" i="1" dirty="0" smtClean="0">
                    <a:solidFill>
                      <a:srgbClr val="FF0000"/>
                    </a:solidFill>
                  </a:rPr>
                  <a:t>0.71g/ml</a:t>
                </a:r>
                <a:endParaRPr lang="en-US" dirty="0">
                  <a:solidFill>
                    <a:srgbClr val="FF0000"/>
                  </a:solidFill>
                </a:endParaRPr>
              </a:p>
              <a:p>
                <a:r>
                  <a:rPr lang="en-US" dirty="0"/>
                  <a:t> </a:t>
                </a:r>
              </a:p>
              <a:p>
                <a:r>
                  <a:rPr lang="en-US" dirty="0"/>
                  <a:t>Is the following substance:</a:t>
                </a:r>
              </a:p>
              <a:p>
                <a:pPr lvl="0"/>
                <a:r>
                  <a:rPr lang="en-US" dirty="0"/>
                  <a:t> </a:t>
                </a:r>
                <a:r>
                  <a:rPr lang="en-US" dirty="0" smtClean="0"/>
                  <a:t>a. Rubidium=1.532g/ml   </a:t>
                </a:r>
                <a:r>
                  <a:rPr lang="en-US" dirty="0">
                    <a:solidFill>
                      <a:srgbClr val="FF0000"/>
                    </a:solidFill>
                  </a:rPr>
                  <a:t>b.  Potassium = 0.71g/ml   </a:t>
                </a:r>
                <a:r>
                  <a:rPr lang="en-US" dirty="0"/>
                  <a:t>c.  Beryllium=1.85g/ml</a:t>
                </a:r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685800"/>
                <a:ext cx="7620000" cy="5217519"/>
              </a:xfrm>
              <a:prstGeom prst="rect">
                <a:avLst/>
              </a:prstGeom>
              <a:blipFill rotWithShape="1">
                <a:blip r:embed="rId2"/>
                <a:stretch>
                  <a:fillRect l="-640" t="-585" b="-4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458686"/>
            <a:ext cx="4591050" cy="276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val 3"/>
          <p:cNvSpPr/>
          <p:nvPr/>
        </p:nvSpPr>
        <p:spPr>
          <a:xfrm>
            <a:off x="3352800" y="304800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373879" y="2508927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3398519" y="3070859"/>
            <a:ext cx="1021079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4396738" y="2508929"/>
            <a:ext cx="0" cy="58479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389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513</Words>
  <Application>Microsoft Office PowerPoint</Application>
  <PresentationFormat>On-screen Show (4:3)</PresentationFormat>
  <Paragraphs>113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Dawn</dc:creator>
  <cp:lastModifiedBy>Dawn</cp:lastModifiedBy>
  <cp:revision>8</cp:revision>
  <dcterms:created xsi:type="dcterms:W3CDTF">2011-10-13T20:09:37Z</dcterms:created>
  <dcterms:modified xsi:type="dcterms:W3CDTF">2011-10-14T01:01:50Z</dcterms:modified>
</cp:coreProperties>
</file>